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7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81BDC-662C-4966-88FC-9CBDD2DB7078}" v="4" dt="2023-05-03T14:31:54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4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1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8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7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7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2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63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4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86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67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0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492C1-420A-4D46-B535-315138CC64C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BFEA3-D527-46EF-AB97-5513D02B9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8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naesthesiajournalclub.co.uk/tag/cpet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ncepod.org.uk/sor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EEBF01-442C-4085-8EC6-13809F86F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490" y="51456"/>
            <a:ext cx="12516776" cy="1660756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defPPr>
              <a:defRPr lang="en-US"/>
            </a:defPPr>
            <a:lvl1pPr marL="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b="1" dirty="0"/>
              <a:t>Predicting Risk and Post Operative Destination Planning     </a:t>
            </a:r>
          </a:p>
          <a:p>
            <a:pPr algn="ctr"/>
            <a:r>
              <a:rPr lang="en-GB" sz="3000" b="1" dirty="0"/>
              <a:t>in Colorectal Surgery</a:t>
            </a:r>
          </a:p>
          <a:p>
            <a:pPr algn="ctr"/>
            <a:r>
              <a:rPr lang="en-GB" sz="2000" b="1" dirty="0"/>
              <a:t>		  Susanna Enongene</a:t>
            </a:r>
            <a:r>
              <a:rPr lang="en-GB" sz="2000" b="1" baseline="30000" dirty="0"/>
              <a:t>1</a:t>
            </a:r>
            <a:r>
              <a:rPr lang="en-GB" sz="2000" b="1" dirty="0"/>
              <a:t>, Dr Sara Churchill </a:t>
            </a:r>
            <a:r>
              <a:rPr lang="en-GB" sz="2000" b="1" baseline="30000" dirty="0"/>
              <a:t>2</a:t>
            </a:r>
            <a:r>
              <a:rPr lang="en-GB" sz="2000" b="1" dirty="0"/>
              <a:t>                                                                                                                                   </a:t>
            </a:r>
            <a:r>
              <a:rPr lang="en-GB" sz="1600" b="1" dirty="0"/>
              <a:t>1.Cardiff University School Of Medicine 2. Anaesthetic department, UHW. </a:t>
            </a:r>
          </a:p>
          <a:p>
            <a:pPr algn="ctr"/>
            <a:endParaRPr lang="en-GB" sz="2200" b="1" dirty="0"/>
          </a:p>
          <a:p>
            <a:pPr algn="ctr"/>
            <a:endParaRPr lang="en-GB" sz="2200" b="1" dirty="0"/>
          </a:p>
          <a:p>
            <a:pPr algn="ctr"/>
            <a:endParaRPr lang="en-GB" sz="3900" b="1" dirty="0"/>
          </a:p>
          <a:p>
            <a:endParaRPr lang="en-GB" sz="2286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8E1BF69-27F6-4A2C-87BA-45741B293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036" y="428938"/>
            <a:ext cx="1221386" cy="124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3078C5B-B8F6-4C58-9139-DF7943B3199B}"/>
              </a:ext>
            </a:extLst>
          </p:cNvPr>
          <p:cNvSpPr txBox="1"/>
          <p:nvPr/>
        </p:nvSpPr>
        <p:spPr>
          <a:xfrm>
            <a:off x="110750" y="4047542"/>
            <a:ext cx="4871499" cy="3913764"/>
          </a:xfrm>
          <a:prstGeom prst="rect">
            <a:avLst/>
          </a:prstGeo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571"/>
              </a:spcAft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</a:p>
          <a:p>
            <a:pPr algn="ctr">
              <a:lnSpc>
                <a:spcPct val="107000"/>
              </a:lnSpc>
              <a:spcAft>
                <a:spcPts val="571"/>
              </a:spcAft>
            </a:pP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571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Approximately 56% of patient did not have CPET performed. </a:t>
            </a:r>
          </a:p>
          <a:p>
            <a:pPr marL="285750" indent="-285750">
              <a:lnSpc>
                <a:spcPct val="107000"/>
              </a:lnSpc>
              <a:spcAft>
                <a:spcPts val="571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SORT score was calculated for each patient and ranged</a:t>
            </a:r>
          </a:p>
          <a:p>
            <a:pPr>
              <a:lnSpc>
                <a:spcPct val="107000"/>
              </a:lnSpc>
              <a:spcAft>
                <a:spcPts val="571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from 0.13- 6.89. The median SORT score in these were 	0.37.</a:t>
            </a:r>
          </a:p>
          <a:p>
            <a:pPr marL="285750" indent="-285750">
              <a:lnSpc>
                <a:spcPct val="107000"/>
              </a:lnSpc>
              <a:spcAft>
                <a:spcPts val="571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low-risk group those that were determined low risk by CPET criteria also had low SORT score .</a:t>
            </a:r>
          </a:p>
          <a:p>
            <a:pPr marL="285750" indent="-285750">
              <a:lnSpc>
                <a:spcPct val="107000"/>
              </a:lnSpc>
              <a:spcAft>
                <a:spcPts val="571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5%  of patients who had CPET were stratified as high risk and went to a high care area post operatively.  However, the SORT score for 84% of these patients classified them as low-medium risk.</a:t>
            </a:r>
          </a:p>
          <a:p>
            <a:pPr marL="285750" indent="-285750">
              <a:lnSpc>
                <a:spcPct val="107000"/>
              </a:lnSpc>
              <a:spcAft>
                <a:spcPts val="571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risk patients on CPET had increased complication and length of stay.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74C5D5-0D62-4FD1-86BA-A709E3AB1A62}"/>
              </a:ext>
            </a:extLst>
          </p:cNvPr>
          <p:cNvSpPr txBox="1"/>
          <p:nvPr/>
        </p:nvSpPr>
        <p:spPr>
          <a:xfrm>
            <a:off x="6659908" y="6886324"/>
            <a:ext cx="5959756" cy="2542940"/>
          </a:xfrm>
          <a:prstGeom prst="rect">
            <a:avLst/>
          </a:prstGeo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571"/>
              </a:spcAft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</a:t>
            </a:r>
          </a:p>
          <a:p>
            <a:pPr marL="285750" indent="-285750">
              <a:lnSpc>
                <a:spcPct val="107000"/>
              </a:lnSpc>
              <a:spcAft>
                <a:spcPts val="571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project conforms that performing CPET is more accurate than the SORT score in assessing patient risk and determining post operative complications. </a:t>
            </a:r>
          </a:p>
          <a:p>
            <a:pPr marL="285750" indent="-285750">
              <a:lnSpc>
                <a:spcPct val="107000"/>
              </a:lnSpc>
              <a:spcAft>
                <a:spcPts val="571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Isolated SORT scoring may miss those high risk patients </a:t>
            </a:r>
          </a:p>
          <a:p>
            <a:pPr marL="285750" indent="-285750">
              <a:lnSpc>
                <a:spcPct val="107000"/>
              </a:lnSpc>
              <a:spcAft>
                <a:spcPts val="571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CPET is not an infinite resource</a:t>
            </a:r>
          </a:p>
          <a:p>
            <a:pPr marL="285750" indent="-285750">
              <a:lnSpc>
                <a:spcPct val="107000"/>
              </a:lnSpc>
              <a:spcAft>
                <a:spcPts val="571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better risk scoring tools to guide post operative destination and predict post operative complications</a:t>
            </a:r>
          </a:p>
          <a:p>
            <a:pPr>
              <a:lnSpc>
                <a:spcPct val="107000"/>
              </a:lnSpc>
              <a:spcAft>
                <a:spcPts val="571"/>
              </a:spcAft>
            </a:pP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D7CEE040-4A20-CA3D-2EE4-56FE8D0B3647}"/>
              </a:ext>
            </a:extLst>
          </p:cNvPr>
          <p:cNvSpPr txBox="1">
            <a:spLocks/>
          </p:cNvSpPr>
          <p:nvPr/>
        </p:nvSpPr>
        <p:spPr>
          <a:xfrm>
            <a:off x="83967" y="1840626"/>
            <a:ext cx="6381466" cy="2145203"/>
          </a:xfrm>
          <a:prstGeom prst="rect">
            <a:avLst/>
          </a:prstGeom>
          <a:ln w="57150" cap="flat" cmpd="sng" algn="ctr">
            <a:solidFill>
              <a:schemeClr val="accent4"/>
            </a:solidFill>
            <a:prstDash val="solid"/>
            <a:miter lim="800000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388757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indent="0" algn="l" defTabSz="388757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indent="0" algn="l" defTabSz="388757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indent="0" algn="l" defTabSz="388757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indent="0" algn="l" defTabSz="388757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indent="0" algn="l" defTabSz="388757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indent="0" algn="l" defTabSz="388757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indent="0" algn="l" defTabSz="388757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indent="0" algn="l" defTabSz="388757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Colorectal surgery is widely performed  and associated with significant morbidity and mortality.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Assessing functional capacity and using scoring system could help to stratify risk and predict complications in surgical patients .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was prompted by a PQIP report concerning post operative destinations and SORT scoring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639620-7CDF-13DD-FA49-0872D8B91306}"/>
              </a:ext>
            </a:extLst>
          </p:cNvPr>
          <p:cNvSpPr txBox="1"/>
          <p:nvPr/>
        </p:nvSpPr>
        <p:spPr>
          <a:xfrm>
            <a:off x="6659907" y="1822425"/>
            <a:ext cx="6091525" cy="2340962"/>
          </a:xfrm>
          <a:prstGeom prst="rect">
            <a:avLst/>
          </a:prstGeo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571"/>
              </a:spcAft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gathered data through the PQIP webtool and clinical portal.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Retrospective data evaluation from March 2019-December 2021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reviewed data from 113 patients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correlated CPET risk with SORT scores, post operative destinations and complications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44118F-0C02-E900-B80D-50B8BF9FA8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35" t="5244" r="732" b="3514"/>
          <a:stretch/>
        </p:blipFill>
        <p:spPr>
          <a:xfrm>
            <a:off x="4955466" y="4250235"/>
            <a:ext cx="3867692" cy="254293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2" name="Picture 2" descr="PQIP (@PQIPNews) / Twitter">
            <a:extLst>
              <a:ext uri="{FF2B5EF4-FFF2-40B4-BE49-F238E27FC236}">
                <a16:creationId xmlns:a16="http://schemas.microsoft.com/office/drawing/2014/main" id="{AE70A04C-77B6-06F5-28D9-340656E3B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0" y="388950"/>
            <a:ext cx="1463969" cy="121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DA1DDAB-8D1E-3D99-2650-A348D17442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4399" y="455556"/>
            <a:ext cx="1645637" cy="12164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8A697C-0BC1-5658-965C-9572302A43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3158" y="4250404"/>
            <a:ext cx="3867692" cy="254294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1AF627-873C-0A37-6740-D93DD957EA0D}"/>
              </a:ext>
            </a:extLst>
          </p:cNvPr>
          <p:cNvSpPr txBox="1"/>
          <p:nvPr/>
        </p:nvSpPr>
        <p:spPr>
          <a:xfrm>
            <a:off x="146490" y="7957200"/>
            <a:ext cx="6513417" cy="1565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71"/>
              </a:spcAft>
            </a:pP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lang="en-GB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Alleway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R. Surgical Outcome Risk Tool (SORT). </a:t>
            </a:r>
            <a:r>
              <a:rPr lang="en-GB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Ncepod.org.uk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2022. [accessed 3 Jul 2022] Available from: </a:t>
            </a:r>
            <a:r>
              <a:rPr lang="en-GB" sz="10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https://www.ncepod.org.uk/sort.html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2022. [accessed 3 Jul 2022] Available from: https://</a:t>
            </a:r>
            <a:r>
              <a:rPr lang="en-GB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www.spineuniverse.com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/treatments/surgery/what-post-operative-care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CPET – Welsh Anaesthetic Trainees Journal Club. Welsh Anaesthetic Trainees Journal Club. 2022. [accessed 3 Jul 2022] Available from: </a:t>
            </a:r>
            <a:r>
              <a:rPr lang="en-GB" sz="10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https://anaesthesiajournalclub.co.uk/tag/cpet/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NHS Wales (no date) UKHDRA. Available at: https://</a:t>
            </a:r>
            <a:r>
              <a:rPr lang="en-GB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ukhealthdata.org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/members/</a:t>
            </a:r>
            <a:r>
              <a:rPr lang="en-GB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nhs-wales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 (Accessed: January 2, 2023). </a:t>
            </a:r>
          </a:p>
        </p:txBody>
      </p:sp>
    </p:spTree>
    <p:extLst>
      <p:ext uri="{BB962C8B-B14F-4D97-AF65-F5344CB8AC3E}">
        <p14:creationId xmlns:p14="http://schemas.microsoft.com/office/powerpoint/2010/main" val="293351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49a593-3265-4a49-b71d-8db4c0af5911">
      <Terms xmlns="http://schemas.microsoft.com/office/infopath/2007/PartnerControls"/>
    </lcf76f155ced4ddcb4097134ff3c332f>
    <TaxCatchAll xmlns="eef307fe-dfcd-4dc4-b0dc-232c2dad2b8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9E85942EA2042BB0575791D718127" ma:contentTypeVersion="16" ma:contentTypeDescription="Create a new document." ma:contentTypeScope="" ma:versionID="12ab945d2efe0ef10a297c059136f865">
  <xsd:schema xmlns:xsd="http://www.w3.org/2001/XMLSchema" xmlns:xs="http://www.w3.org/2001/XMLSchema" xmlns:p="http://schemas.microsoft.com/office/2006/metadata/properties" xmlns:ns2="ec49a593-3265-4a49-b71d-8db4c0af5911" xmlns:ns3="eef307fe-dfcd-4dc4-b0dc-232c2dad2b81" targetNamespace="http://schemas.microsoft.com/office/2006/metadata/properties" ma:root="true" ma:fieldsID="9fb502e339f467c4a23c9469629d027a" ns2:_="" ns3:_="">
    <xsd:import namespace="ec49a593-3265-4a49-b71d-8db4c0af5911"/>
    <xsd:import namespace="eef307fe-dfcd-4dc4-b0dc-232c2dad2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a593-3265-4a49-b71d-8db4c0af5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edd084-375f-4d55-8c57-698fcc9f02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307fe-dfcd-4dc4-b0dc-232c2dad2b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914966-92ef-45d4-8a8f-bd5c406bf076}" ma:internalName="TaxCatchAll" ma:showField="CatchAllData" ma:web="eef307fe-dfcd-4dc4-b0dc-232c2dad2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F70BBF-F93C-4B49-9013-1881345B06D5}">
  <ds:schemaRefs>
    <ds:schemaRef ds:uri="http://schemas.microsoft.com/office/2006/documentManagement/types"/>
    <ds:schemaRef ds:uri="eef307fe-dfcd-4dc4-b0dc-232c2dad2b81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ec49a593-3265-4a49-b71d-8db4c0af5911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E408E98-8F3D-4470-BA6E-5C0B94FFD6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A4B2D6-F365-49D6-A207-AD4767BF9E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49a593-3265-4a49-b71d-8db4c0af5911"/>
    <ds:schemaRef ds:uri="eef307fe-dfcd-4dc4-b0dc-232c2dad2b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bdb74b30-9568-4856-bdbf-06759778fcbc}" enabled="0" method="" siteId="{bdb74b30-9568-4856-bdbf-06759778fc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417</Words>
  <Application>Microsoft Office PowerPoint</Application>
  <PresentationFormat>A3 Paper (297x420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Susanna Enongene</dc:creator>
  <cp:lastModifiedBy>Lia Bover Armstrong</cp:lastModifiedBy>
  <cp:revision>6</cp:revision>
  <dcterms:created xsi:type="dcterms:W3CDTF">2022-07-03T23:06:31Z</dcterms:created>
  <dcterms:modified xsi:type="dcterms:W3CDTF">2023-05-03T14:32:02Z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0x0101006F39E85942EA2042BB0575791D718127</vt:lpwstr>
  </property>
  <property fmtid="{D5CDD505-2E9C-101B-9397-08002B2CF9AE}" pid="3" name="MediaServiceImageTags">
    <vt:lpwstr/>
  </property>
</Properties>
</file>